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7F02-B5F8-4032-A4E5-6DBD7199D353}" type="datetimeFigureOut">
              <a:rPr kumimoji="1" lang="ja-JP" altLang="en-US" smtClean="0"/>
              <a:t>2020/6/8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8E46-962C-42D9-93FA-9B9A97C13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4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7F02-B5F8-4032-A4E5-6DBD7199D353}" type="datetimeFigureOut">
              <a:rPr kumimoji="1" lang="ja-JP" altLang="en-US" smtClean="0"/>
              <a:t>2020/6/8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8E46-962C-42D9-93FA-9B9A97C13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56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7F02-B5F8-4032-A4E5-6DBD7199D353}" type="datetimeFigureOut">
              <a:rPr kumimoji="1" lang="ja-JP" altLang="en-US" smtClean="0"/>
              <a:t>2020/6/8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8E46-962C-42D9-93FA-9B9A97C13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92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47">
            <a:extLst>
              <a:ext uri="{FF2B5EF4-FFF2-40B4-BE49-F238E27FC236}">
                <a16:creationId xmlns:a16="http://schemas.microsoft.com/office/drawing/2014/main" id="{6B9A3E7A-BCCA-430E-BD05-1144EC0E1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3939" r="1273" b="57696"/>
          <a:stretch/>
        </p:blipFill>
        <p:spPr>
          <a:xfrm>
            <a:off x="0" y="5657906"/>
            <a:ext cx="9144000" cy="122606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42734CB-0EF4-4F56-8C1E-60BF1CC6D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3939" r="1273" b="57696"/>
          <a:stretch/>
        </p:blipFill>
        <p:spPr>
          <a:xfrm>
            <a:off x="0" y="0"/>
            <a:ext cx="9144000" cy="58097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A4A7E1-F15D-4201-A3A3-0C9188483417}"/>
              </a:ext>
            </a:extLst>
          </p:cNvPr>
          <p:cNvSpPr txBox="1"/>
          <p:nvPr userDrawn="1"/>
        </p:nvSpPr>
        <p:spPr>
          <a:xfrm>
            <a:off x="-74467" y="5723778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お問合せ先</a:t>
            </a:r>
            <a:r>
              <a:rPr kumimoji="1"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9F7B18C7-BCCC-45FE-91E1-EF4A71A3AF38}"/>
              </a:ext>
            </a:extLst>
          </p:cNvPr>
          <p:cNvCxnSpPr>
            <a:cxnSpLocks/>
          </p:cNvCxnSpPr>
          <p:nvPr userDrawn="1"/>
        </p:nvCxnSpPr>
        <p:spPr>
          <a:xfrm>
            <a:off x="2362202" y="5650990"/>
            <a:ext cx="0" cy="12260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F64ECA12-B9F2-4D9D-8325-D6B3EF36A63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62202" y="6487069"/>
            <a:ext cx="67705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A5527A27-1520-4154-8640-D53B79F7C5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22" y="6002485"/>
            <a:ext cx="2270402" cy="60150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7D8899D-9602-4FEB-9ADF-69BAD08460E8}"/>
              </a:ext>
            </a:extLst>
          </p:cNvPr>
          <p:cNvSpPr txBox="1"/>
          <p:nvPr userDrawn="1"/>
        </p:nvSpPr>
        <p:spPr>
          <a:xfrm>
            <a:off x="2402611" y="5724855"/>
            <a:ext cx="57449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0001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700" b="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（社）宮城県宅地建物取引業協会会員・（社）全国宅地建物取引業保証協会会員・</a:t>
            </a:r>
            <a:r>
              <a:rPr kumimoji="0" lang="en-US" altLang="ja-JP" sz="700" b="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0" lang="ja-JP" altLang="en-US" sz="700" b="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宮城県知事免許</a:t>
            </a:r>
            <a:r>
              <a:rPr kumimoji="0" lang="en-US" altLang="ja-JP" sz="700" b="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kumimoji="0" lang="ja-JP" altLang="en-US" sz="700" b="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kumimoji="0" lang="en-US" altLang="ja-JP" sz="700" b="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5257</a:t>
            </a:r>
            <a:r>
              <a:rPr kumimoji="0" lang="ja-JP" altLang="en-US" sz="700" b="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号     </a:t>
            </a:r>
            <a:endParaRPr kumimoji="0" lang="en-US" altLang="ja-JP" sz="700" b="0" kern="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EBF83CC-AA7C-46D0-8156-61CE767B1224}"/>
              </a:ext>
            </a:extLst>
          </p:cNvPr>
          <p:cNvSpPr txBox="1"/>
          <p:nvPr userDrawn="1"/>
        </p:nvSpPr>
        <p:spPr>
          <a:xfrm>
            <a:off x="2428883" y="6036955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担当：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06118B97-185B-4E4F-9D9B-FBC22EB6A8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07316" y="6009213"/>
            <a:ext cx="1121259" cy="36063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97DE541-122D-4923-AE58-27C86078F09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86967" y="6267546"/>
            <a:ext cx="2067082" cy="12588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D45F618-264E-498A-8BD8-8FC38CD2C1E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18924" y="5973691"/>
            <a:ext cx="1516864" cy="21277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BBA4E02-1213-41B3-9389-18888508598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57015" y="6032453"/>
            <a:ext cx="2050712" cy="31821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E896D0C8-8707-4AAA-B91E-0A6B9EBB58D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480939" y="5831236"/>
            <a:ext cx="571376" cy="569522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B15206E-795C-4FC1-9A72-E3AFE23E789E}"/>
              </a:ext>
            </a:extLst>
          </p:cNvPr>
          <p:cNvSpPr txBox="1"/>
          <p:nvPr userDrawn="1"/>
        </p:nvSpPr>
        <p:spPr>
          <a:xfrm>
            <a:off x="2348941" y="6507566"/>
            <a:ext cx="6703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001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60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＊本書内容は概要説明です。本書内容と現況が異なる場合や、将来的に諸条件等が変更になる可能性があります。よって、上記内容が現状と異なる場合は現況を優先致します。</a:t>
            </a:r>
            <a:endParaRPr kumimoji="0" lang="en-US" altLang="ja-JP" sz="600" kern="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0001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60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＊契約内容、公法規制等詳細は契約に先立ちご説明致します。＊他者契約済みの節は悪しからずご了承ください。</a:t>
            </a:r>
            <a:endParaRPr kumimoji="0" lang="en-US" altLang="ja-JP" sz="600" kern="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0001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ja-JP" altLang="en-US" sz="600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＊契約成立の場合、準拠法令に定める基準に従い仲介手数料をお申し受け致します。</a:t>
            </a:r>
            <a:r>
              <a:rPr kumimoji="0" lang="en-US" altLang="ja-JP" sz="600" b="1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600" b="1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手数料：客分折半</a:t>
            </a:r>
            <a:endParaRPr kumimoji="0" lang="en-US" altLang="ja-JP" sz="600" b="0" kern="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911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7F02-B5F8-4032-A4E5-6DBD7199D353}" type="datetimeFigureOut">
              <a:rPr kumimoji="1" lang="ja-JP" altLang="en-US" smtClean="0"/>
              <a:t>2020/6/8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8E46-962C-42D9-93FA-9B9A97C13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6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7F02-B5F8-4032-A4E5-6DBD7199D353}" type="datetimeFigureOut">
              <a:rPr kumimoji="1" lang="ja-JP" altLang="en-US" smtClean="0"/>
              <a:t>2020/6/8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8E46-962C-42D9-93FA-9B9A97C13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62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7F02-B5F8-4032-A4E5-6DBD7199D353}" type="datetimeFigureOut">
              <a:rPr kumimoji="1" lang="ja-JP" altLang="en-US" smtClean="0"/>
              <a:t>2020/6/8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8E46-962C-42D9-93FA-9B9A97C13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00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7F02-B5F8-4032-A4E5-6DBD7199D353}" type="datetimeFigureOut">
              <a:rPr kumimoji="1" lang="ja-JP" altLang="en-US" smtClean="0"/>
              <a:t>2020/6/8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8E46-962C-42D9-93FA-9B9A97C13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18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7F02-B5F8-4032-A4E5-6DBD7199D353}" type="datetimeFigureOut">
              <a:rPr kumimoji="1" lang="ja-JP" altLang="en-US" smtClean="0"/>
              <a:t>2020/6/8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8E46-962C-42D9-93FA-9B9A97C13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76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7F02-B5F8-4032-A4E5-6DBD7199D353}" type="datetimeFigureOut">
              <a:rPr kumimoji="1" lang="ja-JP" altLang="en-US" smtClean="0"/>
              <a:t>2020/6/8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8E46-962C-42D9-93FA-9B9A97C13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91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7F02-B5F8-4032-A4E5-6DBD7199D353}" type="datetimeFigureOut">
              <a:rPr kumimoji="1" lang="ja-JP" altLang="en-US" smtClean="0"/>
              <a:t>2020/6/8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8E46-962C-42D9-93FA-9B9A97C13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7F02-B5F8-4032-A4E5-6DBD7199D353}" type="datetimeFigureOut">
              <a:rPr kumimoji="1" lang="ja-JP" altLang="en-US" smtClean="0"/>
              <a:t>2020/6/8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18E46-962C-42D9-93FA-9B9A97C13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12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E7F02-B5F8-4032-A4E5-6DBD7199D353}" type="datetimeFigureOut">
              <a:rPr kumimoji="1" lang="ja-JP" altLang="en-US" smtClean="0"/>
              <a:t>2020/6/8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18E46-962C-42D9-93FA-9B9A97C137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83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56F6CF5-F35D-4ACB-8217-3988DD448E3C}"/>
              </a:ext>
            </a:extLst>
          </p:cNvPr>
          <p:cNvSpPr txBox="1"/>
          <p:nvPr/>
        </p:nvSpPr>
        <p:spPr>
          <a:xfrm>
            <a:off x="74518" y="105930"/>
            <a:ext cx="4321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  <a:latin typeface="+mn-ea"/>
              </a:rPr>
              <a:t>ZOL</a:t>
            </a:r>
            <a:r>
              <a:rPr lang="ja-JP" altLang="en-US" sz="2000" b="1" dirty="0">
                <a:solidFill>
                  <a:schemeClr val="bg1"/>
                </a:solidFill>
                <a:latin typeface="+mn-ea"/>
              </a:rPr>
              <a:t>登米東和町　賃貸物件概要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C9B9789-29CD-4BB4-B7B5-AB19CABD1874}"/>
              </a:ext>
            </a:extLst>
          </p:cNvPr>
          <p:cNvSpPr/>
          <p:nvPr/>
        </p:nvSpPr>
        <p:spPr>
          <a:xfrm>
            <a:off x="7780314" y="102541"/>
            <a:ext cx="1179418" cy="369332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貴社外秘</a:t>
            </a:r>
            <a:br>
              <a:rPr lang="en-US" altLang="ja-JP" dirty="0"/>
            </a:br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ー</a:t>
            </a:r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Confidential</a:t>
            </a:r>
            <a:r>
              <a:rPr lang="ja-JP" altLang="en-US" sz="7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ー</a:t>
            </a:r>
            <a:endParaRPr lang="ja-JP" altLang="en-US" sz="7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E5A6371-693B-4A90-8486-1D3358B7A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464" y="62411"/>
            <a:ext cx="3105150" cy="458715"/>
          </a:xfrm>
          <a:prstGeom prst="rect">
            <a:avLst/>
          </a:prstGeom>
        </p:spPr>
      </p:pic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89F79E91-BD0F-449B-973E-B134AF4E9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78111"/>
              </p:ext>
            </p:extLst>
          </p:nvPr>
        </p:nvGraphicFramePr>
        <p:xfrm>
          <a:off x="4274007" y="686043"/>
          <a:ext cx="4795474" cy="4884865"/>
        </p:xfrm>
        <a:graphic>
          <a:graphicData uri="http://schemas.openxmlformats.org/drawingml/2006/table">
            <a:tbl>
              <a:tblPr/>
              <a:tblGrid>
                <a:gridCol w="769048">
                  <a:extLst>
                    <a:ext uri="{9D8B030D-6E8A-4147-A177-3AD203B41FA5}">
                      <a16:colId xmlns:a16="http://schemas.microsoft.com/office/drawing/2014/main" val="1977357020"/>
                    </a:ext>
                  </a:extLst>
                </a:gridCol>
                <a:gridCol w="429172">
                  <a:extLst>
                    <a:ext uri="{9D8B030D-6E8A-4147-A177-3AD203B41FA5}">
                      <a16:colId xmlns:a16="http://schemas.microsoft.com/office/drawing/2014/main" val="451513931"/>
                    </a:ext>
                  </a:extLst>
                </a:gridCol>
                <a:gridCol w="599110">
                  <a:extLst>
                    <a:ext uri="{9D8B030D-6E8A-4147-A177-3AD203B41FA5}">
                      <a16:colId xmlns:a16="http://schemas.microsoft.com/office/drawing/2014/main" val="592048738"/>
                    </a:ext>
                  </a:extLst>
                </a:gridCol>
                <a:gridCol w="599110">
                  <a:extLst>
                    <a:ext uri="{9D8B030D-6E8A-4147-A177-3AD203B41FA5}">
                      <a16:colId xmlns:a16="http://schemas.microsoft.com/office/drawing/2014/main" val="971074789"/>
                    </a:ext>
                  </a:extLst>
                </a:gridCol>
                <a:gridCol w="599110">
                  <a:extLst>
                    <a:ext uri="{9D8B030D-6E8A-4147-A177-3AD203B41FA5}">
                      <a16:colId xmlns:a16="http://schemas.microsoft.com/office/drawing/2014/main" val="2158586258"/>
                    </a:ext>
                  </a:extLst>
                </a:gridCol>
                <a:gridCol w="601704">
                  <a:extLst>
                    <a:ext uri="{9D8B030D-6E8A-4147-A177-3AD203B41FA5}">
                      <a16:colId xmlns:a16="http://schemas.microsoft.com/office/drawing/2014/main" val="2346614914"/>
                    </a:ext>
                  </a:extLst>
                </a:gridCol>
                <a:gridCol w="599110">
                  <a:extLst>
                    <a:ext uri="{9D8B030D-6E8A-4147-A177-3AD203B41FA5}">
                      <a16:colId xmlns:a16="http://schemas.microsoft.com/office/drawing/2014/main" val="2129539269"/>
                    </a:ext>
                  </a:extLst>
                </a:gridCol>
                <a:gridCol w="599110">
                  <a:extLst>
                    <a:ext uri="{9D8B030D-6E8A-4147-A177-3AD203B41FA5}">
                      <a16:colId xmlns:a16="http://schemas.microsoft.com/office/drawing/2014/main" val="1978903331"/>
                    </a:ext>
                  </a:extLst>
                </a:gridCol>
              </a:tblGrid>
              <a:tr h="230051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ja-JP" altLang="en-US" sz="1000" b="1" i="0" u="none" strike="noStrike" dirty="0">
                          <a:solidFill>
                            <a:srgbClr val="F2F2F2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物件概要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4A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272563"/>
                  </a:ext>
                </a:extLst>
              </a:tr>
              <a:tr h="230051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《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土地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468021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所 在 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zh-TW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宮城県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登米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市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米川字町下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b="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076091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（地番）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同上</a:t>
                      </a:r>
                      <a:endParaRPr kumimoji="1" lang="ja-JP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789917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敷地面積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2,980.91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</a:t>
                      </a:r>
                      <a:r>
                        <a:rPr lang="en-US" altLang="ja-JP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lang="ja-JP" altLang="en-US" sz="1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901.73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083369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用途地域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dirty="0"/>
                        <a:t>　</a:t>
                      </a:r>
                      <a:r>
                        <a:rPr kumimoji="1" lang="ja-JP" altLang="en-US" sz="1050" dirty="0"/>
                        <a:t>非線引区域</a:t>
                      </a:r>
                      <a:endParaRPr kumimoji="1" lang="ja-JP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164710"/>
                  </a:ext>
                </a:extLst>
              </a:tr>
              <a:tr h="230051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《</a:t>
                      </a: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建物</a:t>
                      </a:r>
                      <a:r>
                        <a:rPr lang="en-US" altLang="ja-JP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822198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構造規模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鉄骨、木</a:t>
                      </a:r>
                      <a:endParaRPr kumimoji="1" lang="ja-JP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階建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871082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延床面積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216.61</a:t>
                      </a:r>
                      <a:endParaRPr kumimoji="1" lang="ja-JP" altLang="en-US" b="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</a:t>
                      </a:r>
                      <a:r>
                        <a:rPr lang="en-US" altLang="ja-JP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lang="ja-JP" altLang="en-US" sz="1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65.52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832370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竣      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1996</a:t>
                      </a:r>
                      <a:endParaRPr kumimoji="1" lang="ja-JP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185250"/>
                  </a:ext>
                </a:extLst>
              </a:tr>
              <a:tr h="230051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ja-JP" altLang="en-US" sz="1000" b="1" i="0" u="none" strike="noStrike" dirty="0">
                          <a:solidFill>
                            <a:srgbClr val="F2F2F2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賃貸条件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E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3482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貸付面積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階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216.61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</a:t>
                      </a:r>
                      <a:r>
                        <a:rPr lang="en-US" altLang="ja-JP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lang="ja-JP" altLang="en-US" sz="1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65.52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坪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350548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月額賃料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相　談</a:t>
                      </a:r>
                      <a:endParaRPr kumimoji="1" lang="ja-JP" altLang="en-US" sz="2000" b="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366513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敷      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相　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876295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入居可能日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相　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867554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　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・上記敷地については一括専有</a:t>
                      </a:r>
                      <a:endParaRPr kumimoji="1" lang="ja-JP" alt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3821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敷地内注文建築（新築賃貸）検討可能</a:t>
                      </a:r>
                      <a:endParaRPr kumimoji="1" lang="ja-JP" alt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514819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kumimoji="1"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・建物：</a:t>
                      </a:r>
                      <a:r>
                        <a:rPr kumimoji="1"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1F</a:t>
                      </a:r>
                      <a:r>
                        <a:rPr kumimoji="1"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158.65m</a:t>
                      </a:r>
                      <a:r>
                        <a:rPr kumimoji="1" lang="en-US" altLang="ja-JP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kumimoji="1" lang="ja-JP" altLang="en-US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</a:t>
                      </a:r>
                      <a:r>
                        <a:rPr kumimoji="1" lang="en-US" alt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2F</a:t>
                      </a:r>
                      <a:r>
                        <a:rPr kumimoji="1" lang="ja-JP" alt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57.96</a:t>
                      </a:r>
                      <a:r>
                        <a:rPr kumimoji="1" lang="ja-JP" altLang="en-US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（店舗・居宅）</a:t>
                      </a:r>
                      <a:endParaRPr kumimoji="1" lang="ja-JP" altLang="en-US" baseline="0" dirty="0"/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243171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kumimoji="1"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・西郡街道沿い立地</a:t>
                      </a:r>
                      <a:endParaRPr kumimoji="1" lang="ja-JP" alt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594168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・諸条件応相談</a:t>
                      </a:r>
                      <a:endParaRPr kumimoji="1" lang="ja-JP" altLang="en-US" dirty="0"/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50982"/>
                  </a:ext>
                </a:extLst>
              </a:tr>
              <a:tr h="2300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090657"/>
                  </a:ext>
                </a:extLst>
              </a:tr>
            </a:tbl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9E16BE84-925F-4B08-9CAE-3475BC3B86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8" b="7976"/>
          <a:stretch/>
        </p:blipFill>
        <p:spPr>
          <a:xfrm>
            <a:off x="77960" y="684335"/>
            <a:ext cx="4121446" cy="2339510"/>
          </a:xfrm>
          <a:prstGeom prst="rect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B9C8611-2237-43C3-9B2A-1E3DA15C2F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75" t="19125" r="18592" b="12235"/>
          <a:stretch/>
        </p:blipFill>
        <p:spPr>
          <a:xfrm>
            <a:off x="86948" y="3164977"/>
            <a:ext cx="4113172" cy="2362261"/>
          </a:xfrm>
          <a:prstGeom prst="rect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</p:pic>
      <p:sp>
        <p:nvSpPr>
          <p:cNvPr id="13" name="星 5 7">
            <a:extLst>
              <a:ext uri="{FF2B5EF4-FFF2-40B4-BE49-F238E27FC236}">
                <a16:creationId xmlns:a16="http://schemas.microsoft.com/office/drawing/2014/main" id="{C32F3717-E5EA-47F8-A85F-0E986315A4D1}"/>
              </a:ext>
            </a:extLst>
          </p:cNvPr>
          <p:cNvSpPr/>
          <p:nvPr/>
        </p:nvSpPr>
        <p:spPr>
          <a:xfrm>
            <a:off x="3186610" y="3609048"/>
            <a:ext cx="171450" cy="157163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角丸四角形吹き出し 25">
            <a:extLst>
              <a:ext uri="{FF2B5EF4-FFF2-40B4-BE49-F238E27FC236}">
                <a16:creationId xmlns:a16="http://schemas.microsoft.com/office/drawing/2014/main" id="{79FE5D69-485B-4E57-B6CB-17B477CA6981}"/>
              </a:ext>
            </a:extLst>
          </p:cNvPr>
          <p:cNvSpPr/>
          <p:nvPr/>
        </p:nvSpPr>
        <p:spPr>
          <a:xfrm>
            <a:off x="3443703" y="4239491"/>
            <a:ext cx="583352" cy="221673"/>
          </a:xfrm>
          <a:prstGeom prst="wedgeRoundRectCallout">
            <a:avLst>
              <a:gd name="adj1" fmla="val -69347"/>
              <a:gd name="adj2" fmla="val -2477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ln w="0"/>
                <a:solidFill>
                  <a:schemeClr val="tx1"/>
                </a:solidFill>
                <a:latin typeface="+mn-ea"/>
              </a:rPr>
              <a:t>当該物件</a:t>
            </a:r>
          </a:p>
        </p:txBody>
      </p:sp>
    </p:spTree>
    <p:extLst>
      <p:ext uri="{BB962C8B-B14F-4D97-AF65-F5344CB8AC3E}">
        <p14:creationId xmlns:p14="http://schemas.microsoft.com/office/powerpoint/2010/main" val="3615147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149</Words>
  <Application>Microsoft Office PowerPoint</Application>
  <PresentationFormat>画面に合わせる (4:3)</PresentationFormat>
  <Paragraphs>62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endo</dc:creator>
  <cp:lastModifiedBy>本多真浩</cp:lastModifiedBy>
  <cp:revision>47</cp:revision>
  <dcterms:created xsi:type="dcterms:W3CDTF">2020-03-26T00:23:47Z</dcterms:created>
  <dcterms:modified xsi:type="dcterms:W3CDTF">2020-06-08T13:39:01Z</dcterms:modified>
</cp:coreProperties>
</file>