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12192000"/>
  <p:notesSz cx="6888163" cy="10018713"/>
  <p:defaultTextStyle>
    <a:defPPr>
      <a:defRPr lang="ja-JP"/>
    </a:defPPr>
    <a:lvl1pPr marL="0" algn="l" defTabSz="91427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914277" algn="l" defTabSz="91427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828557" algn="l" defTabSz="91427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742833" algn="l" defTabSz="91427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3199971" algn="l" defTabSz="91427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657111" algn="l" defTabSz="91427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38" d="100"/>
          <a:sy n="38" d="100"/>
        </p:scale>
        <p:origin x="2316" y="52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995313"/>
            <a:ext cx="5829300" cy="42446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6403625"/>
            <a:ext cx="5143500" cy="2943577"/>
          </a:xfrm>
        </p:spPr>
        <p:txBody>
          <a:bodyPr/>
          <a:lstStyle>
            <a:lvl1pPr marL="0" indent="0" algn="ctr">
              <a:buNone/>
              <a:defRPr sz="1700"/>
            </a:lvl1pPr>
            <a:lvl2pPr marL="342855" indent="0" algn="ctr">
              <a:buNone/>
              <a:defRPr sz="1400"/>
            </a:lvl2pPr>
            <a:lvl3pPr marL="685709" indent="0" algn="ctr">
              <a:buNone/>
              <a:defRPr sz="1400"/>
            </a:lvl3pPr>
            <a:lvl4pPr marL="1028562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4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3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913-2508-4A20-AD66-09F85CE7FA7E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AD1-B15B-4CF0-964A-C75DCCED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0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913-2508-4A20-AD66-09F85CE7FA7E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AD1-B15B-4CF0-964A-C75DCCED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58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649112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2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913-2508-4A20-AD66-09F85CE7FA7E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AD1-B15B-4CF0-964A-C75DCCED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79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913-2508-4A20-AD66-09F85CE7FA7E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AD1-B15B-4CF0-964A-C75DCCED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86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3039539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8159050"/>
            <a:ext cx="5915025" cy="2666999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342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913-2508-4A20-AD66-09F85CE7FA7E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AD1-B15B-4CF0-964A-C75DCCED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27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1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1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913-2508-4A20-AD66-09F85CE7FA7E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AD1-B15B-4CF0-964A-C75DCCED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92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49115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988736"/>
            <a:ext cx="2901255" cy="146473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855" indent="0">
              <a:buNone/>
              <a:defRPr sz="1400" b="1"/>
            </a:lvl2pPr>
            <a:lvl3pPr marL="685709" indent="0">
              <a:buNone/>
              <a:defRPr sz="1400" b="1"/>
            </a:lvl3pPr>
            <a:lvl4pPr marL="1028562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4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3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4453468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988736"/>
            <a:ext cx="2915543" cy="146473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855" indent="0">
              <a:buNone/>
              <a:defRPr sz="1400" b="1"/>
            </a:lvl2pPr>
            <a:lvl3pPr marL="685709" indent="0">
              <a:buNone/>
              <a:defRPr sz="1400" b="1"/>
            </a:lvl3pPr>
            <a:lvl4pPr marL="1028562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4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3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4453468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913-2508-4A20-AD66-09F85CE7FA7E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AD1-B15B-4CF0-964A-C75DCCED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64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913-2508-4A20-AD66-09F85CE7FA7E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AD1-B15B-4CF0-964A-C75DCCED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09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913-2508-4A20-AD66-09F85CE7FA7E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AD1-B15B-4CF0-964A-C75DCCED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9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755426"/>
            <a:ext cx="3471863" cy="86642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3657601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855" indent="0">
              <a:buNone/>
              <a:defRPr sz="1100"/>
            </a:lvl2pPr>
            <a:lvl3pPr marL="685709" indent="0">
              <a:buNone/>
              <a:defRPr sz="900"/>
            </a:lvl3pPr>
            <a:lvl4pPr marL="1028562" indent="0">
              <a:buNone/>
              <a:defRPr sz="800"/>
            </a:lvl4pPr>
            <a:lvl5pPr marL="1371417" indent="0">
              <a:buNone/>
              <a:defRPr sz="800"/>
            </a:lvl5pPr>
            <a:lvl6pPr marL="1714271" indent="0">
              <a:buNone/>
              <a:defRPr sz="800"/>
            </a:lvl6pPr>
            <a:lvl7pPr marL="2057124" indent="0">
              <a:buNone/>
              <a:defRPr sz="800"/>
            </a:lvl7pPr>
            <a:lvl8pPr marL="2399980" indent="0">
              <a:buNone/>
              <a:defRPr sz="800"/>
            </a:lvl8pPr>
            <a:lvl9pPr marL="2742833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913-2508-4A20-AD66-09F85CE7FA7E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AD1-B15B-4CF0-964A-C75DCCED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74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755426"/>
            <a:ext cx="3471863" cy="86642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55" indent="0">
              <a:buNone/>
              <a:defRPr sz="2100"/>
            </a:lvl2pPr>
            <a:lvl3pPr marL="685709" indent="0">
              <a:buNone/>
              <a:defRPr sz="1700"/>
            </a:lvl3pPr>
            <a:lvl4pPr marL="1028562" indent="0">
              <a:buNone/>
              <a:defRPr sz="1400"/>
            </a:lvl4pPr>
            <a:lvl5pPr marL="1371417" indent="0">
              <a:buNone/>
              <a:defRPr sz="1400"/>
            </a:lvl5pPr>
            <a:lvl6pPr marL="1714271" indent="0">
              <a:buNone/>
              <a:defRPr sz="1400"/>
            </a:lvl6pPr>
            <a:lvl7pPr marL="2057124" indent="0">
              <a:buNone/>
              <a:defRPr sz="1400"/>
            </a:lvl7pPr>
            <a:lvl8pPr marL="2399980" indent="0">
              <a:buNone/>
              <a:defRPr sz="1400"/>
            </a:lvl8pPr>
            <a:lvl9pPr marL="2742833" indent="0">
              <a:buNone/>
              <a:defRPr sz="14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3657601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855" indent="0">
              <a:buNone/>
              <a:defRPr sz="1100"/>
            </a:lvl2pPr>
            <a:lvl3pPr marL="685709" indent="0">
              <a:buNone/>
              <a:defRPr sz="900"/>
            </a:lvl3pPr>
            <a:lvl4pPr marL="1028562" indent="0">
              <a:buNone/>
              <a:defRPr sz="800"/>
            </a:lvl4pPr>
            <a:lvl5pPr marL="1371417" indent="0">
              <a:buNone/>
              <a:defRPr sz="800"/>
            </a:lvl5pPr>
            <a:lvl6pPr marL="1714271" indent="0">
              <a:buNone/>
              <a:defRPr sz="800"/>
            </a:lvl6pPr>
            <a:lvl7pPr marL="2057124" indent="0">
              <a:buNone/>
              <a:defRPr sz="800"/>
            </a:lvl7pPr>
            <a:lvl8pPr marL="2399980" indent="0">
              <a:buNone/>
              <a:defRPr sz="800"/>
            </a:lvl8pPr>
            <a:lvl9pPr marL="2742833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4913-2508-4A20-AD66-09F85CE7FA7E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AD1-B15B-4CF0-964A-C75DCCED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92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649115"/>
            <a:ext cx="5915025" cy="2356556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3245556"/>
            <a:ext cx="5915025" cy="773571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1" cy="649112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4913-2508-4A20-AD66-09F85CE7FA7E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11300181"/>
            <a:ext cx="2314575" cy="649112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1" cy="649112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05AD1-B15B-4CF0-964A-C75DCCEDA4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3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09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709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1" indent="-171426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6" indent="-171426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8" indent="-171426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45" indent="-171426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8" indent="-171426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2" indent="-171426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6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0" indent="-171426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5" algn="l" defTabSz="68570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2" algn="l" defTabSz="68570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4" algn="l" defTabSz="68570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3" algn="l" defTabSz="68570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建物 が含まれている画像&#10;&#10;自動的に生成された説明">
            <a:extLst>
              <a:ext uri="{FF2B5EF4-FFF2-40B4-BE49-F238E27FC236}">
                <a16:creationId xmlns:a16="http://schemas.microsoft.com/office/drawing/2014/main" id="{E104EB64-D069-4BFE-B805-27F095DF0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9" y="5204644"/>
            <a:ext cx="3265085" cy="2196648"/>
          </a:xfrm>
          <a:prstGeom prst="rect">
            <a:avLst/>
          </a:prstGeom>
        </p:spPr>
      </p:pic>
      <p:pic>
        <p:nvPicPr>
          <p:cNvPr id="14" name="図 13" descr="トラック, 建物, 道路, 屋外 が含まれている画像&#10;&#10;自動的に生成された説明">
            <a:extLst>
              <a:ext uri="{FF2B5EF4-FFF2-40B4-BE49-F238E27FC236}">
                <a16:creationId xmlns:a16="http://schemas.microsoft.com/office/drawing/2014/main" id="{12708C3A-2B97-442C-9D11-0A4A26E64A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" b="3547"/>
          <a:stretch/>
        </p:blipFill>
        <p:spPr>
          <a:xfrm>
            <a:off x="130044" y="7459712"/>
            <a:ext cx="3265085" cy="2196648"/>
          </a:xfrm>
          <a:prstGeom prst="rect">
            <a:avLst/>
          </a:prstGeom>
        </p:spPr>
      </p:pic>
      <p:pic>
        <p:nvPicPr>
          <p:cNvPr id="16" name="図 15" descr="屋外, 座る, 電車, 駐車 が含まれている画像&#10;&#10;自動的に生成された説明">
            <a:extLst>
              <a:ext uri="{FF2B5EF4-FFF2-40B4-BE49-F238E27FC236}">
                <a16:creationId xmlns:a16="http://schemas.microsoft.com/office/drawing/2014/main" id="{29B96270-386D-4A4A-85CA-56D0A0B71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59" y="5194545"/>
            <a:ext cx="3265085" cy="2206747"/>
          </a:xfrm>
          <a:prstGeom prst="rect">
            <a:avLst/>
          </a:prstGeom>
        </p:spPr>
      </p:pic>
      <p:pic>
        <p:nvPicPr>
          <p:cNvPr id="4" name="図 3" descr="屋外, 電車, 跡, 道路 が含まれている画像&#10;&#10;自動的に生成された説明">
            <a:extLst>
              <a:ext uri="{FF2B5EF4-FFF2-40B4-BE49-F238E27FC236}">
                <a16:creationId xmlns:a16="http://schemas.microsoft.com/office/drawing/2014/main" id="{4D10AE44-780E-4002-9F03-B8CF886AE4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3" b="18269"/>
          <a:stretch/>
        </p:blipFill>
        <p:spPr>
          <a:xfrm>
            <a:off x="136433" y="2395759"/>
            <a:ext cx="6591209" cy="2735887"/>
          </a:xfrm>
          <a:prstGeom prst="rect">
            <a:avLst/>
          </a:prstGeom>
        </p:spPr>
      </p:pic>
      <p:pic>
        <p:nvPicPr>
          <p:cNvPr id="5" name="図 4" descr="草, 屋外, 建物, トラック が含まれている画像&#10;&#10;自動的に生成された説明">
            <a:extLst>
              <a:ext uri="{FF2B5EF4-FFF2-40B4-BE49-F238E27FC236}">
                <a16:creationId xmlns:a16="http://schemas.microsoft.com/office/drawing/2014/main" id="{755F6E5A-1846-4DF6-A393-10BDD74FD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59" y="7462641"/>
            <a:ext cx="3265085" cy="2206747"/>
          </a:xfrm>
          <a:prstGeom prst="rect">
            <a:avLst/>
          </a:prstGeom>
        </p:spPr>
      </p:pic>
      <p:grpSp>
        <p:nvGrpSpPr>
          <p:cNvPr id="48" name="グループ化 47"/>
          <p:cNvGrpSpPr/>
          <p:nvPr/>
        </p:nvGrpSpPr>
        <p:grpSpPr>
          <a:xfrm>
            <a:off x="4706817" y="151040"/>
            <a:ext cx="2133600" cy="1667694"/>
            <a:chOff x="933450" y="3967162"/>
            <a:chExt cx="4991100" cy="4257675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618654">
              <a:off x="1985962" y="4286250"/>
              <a:ext cx="3781425" cy="337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990500">
              <a:off x="4724400" y="7329487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14401">
              <a:off x="5029200" y="6081712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5424">
              <a:off x="1990725" y="5357812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26426">
              <a:off x="933450" y="4062412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14401">
              <a:off x="3233738" y="3971924"/>
              <a:ext cx="89535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20874">
              <a:off x="4895850" y="3967162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テキスト ボックス 26"/>
          <p:cNvSpPr txBox="1"/>
          <p:nvPr/>
        </p:nvSpPr>
        <p:spPr>
          <a:xfrm>
            <a:off x="18770" y="141342"/>
            <a:ext cx="6830892" cy="94160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市内の企業紹介</a:t>
            </a:r>
            <a:endParaRPr kumimoji="1" lang="ja-JP" altLang="en-US" sz="4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-73484" y="2582660"/>
            <a:ext cx="7015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FutoGoB101Pro-Bold"/>
              </a:rPr>
              <a:t>県内最多１５拠点を有する地元倉庫会社！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22F9F3-585C-4CD7-AE0B-19401667D02F}"/>
              </a:ext>
            </a:extLst>
          </p:cNvPr>
          <p:cNvSpPr/>
          <p:nvPr/>
        </p:nvSpPr>
        <p:spPr>
          <a:xfrm>
            <a:off x="92108" y="9794549"/>
            <a:ext cx="68152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b="1" dirty="0">
                <a:latin typeface="+mn-ea"/>
              </a:rPr>
              <a:t>県内の高速道路ＩＣや仙台港、仙台空港に近い立地に、県内最多の倉庫拠点数を有する地元の物流会社です。</a:t>
            </a:r>
            <a:endParaRPr lang="en-US" altLang="ja-JP" sz="2200" b="1" dirty="0">
              <a:latin typeface="+mn-ea"/>
            </a:endParaRPr>
          </a:p>
          <a:p>
            <a:r>
              <a:rPr lang="ja-JP" altLang="en-US" sz="2200" b="1" dirty="0">
                <a:latin typeface="+mn-ea"/>
              </a:rPr>
              <a:t>創立１２０周年を機会に、顔認証による出退勤管理システムや、社員全員で</a:t>
            </a:r>
            <a:r>
              <a:rPr lang="en-US" altLang="ja-JP" sz="2200" b="1" dirty="0">
                <a:latin typeface="+mn-ea"/>
              </a:rPr>
              <a:t>【</a:t>
            </a:r>
            <a:r>
              <a:rPr lang="ja-JP" altLang="en-US" sz="2200" b="1" dirty="0">
                <a:latin typeface="+mn-ea"/>
              </a:rPr>
              <a:t>絶対評価</a:t>
            </a:r>
            <a:r>
              <a:rPr lang="en-US" altLang="ja-JP" sz="2200" b="1" dirty="0">
                <a:latin typeface="+mn-ea"/>
              </a:rPr>
              <a:t>】</a:t>
            </a:r>
            <a:r>
              <a:rPr lang="ja-JP" altLang="en-US" sz="2200" b="1" dirty="0">
                <a:latin typeface="+mn-ea"/>
              </a:rPr>
              <a:t>による新しい人事評価制度を取り入れる等、</a:t>
            </a:r>
            <a:r>
              <a:rPr lang="ja-JP" altLang="en-US" sz="2200" b="1" dirty="0"/>
              <a:t>やりがいのある仕事、職場環境づくりのために、より一層努力しております。</a:t>
            </a:r>
            <a:endParaRPr lang="ja-JP" altLang="en-US" sz="2200" b="1" dirty="0">
              <a:latin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1E4E2D5-C9AE-4667-9133-33D1C80F831F}"/>
              </a:ext>
            </a:extLst>
          </p:cNvPr>
          <p:cNvSpPr/>
          <p:nvPr/>
        </p:nvSpPr>
        <p:spPr>
          <a:xfrm>
            <a:off x="182880" y="4849706"/>
            <a:ext cx="1330960" cy="203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仙台港中央営業所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D56995C-D0F3-47DA-A8D6-AFAED4CCA97A}"/>
              </a:ext>
            </a:extLst>
          </p:cNvPr>
          <p:cNvSpPr/>
          <p:nvPr/>
        </p:nvSpPr>
        <p:spPr>
          <a:xfrm>
            <a:off x="182880" y="7112394"/>
            <a:ext cx="1330960" cy="203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仙台港営業所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E6ECFC3-9284-4E67-BEBD-7D4E1C3463EF}"/>
              </a:ext>
            </a:extLst>
          </p:cNvPr>
          <p:cNvSpPr/>
          <p:nvPr/>
        </p:nvSpPr>
        <p:spPr>
          <a:xfrm>
            <a:off x="5354320" y="7155439"/>
            <a:ext cx="1330960" cy="203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白石市本社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4BD9A3B-3CB5-4222-955A-5682EA00CD44}"/>
              </a:ext>
            </a:extLst>
          </p:cNvPr>
          <p:cNvSpPr/>
          <p:nvPr/>
        </p:nvSpPr>
        <p:spPr>
          <a:xfrm>
            <a:off x="5329834" y="9399691"/>
            <a:ext cx="1330960" cy="203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b="1" dirty="0">
                <a:solidFill>
                  <a:schemeClr val="tx1"/>
                </a:solidFill>
              </a:rPr>
              <a:t>仙南さくら営業所</a:t>
            </a:r>
            <a:endParaRPr kumimoji="1" lang="ja-JP" altLang="en-US" sz="1050" b="1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2E63DF4-1CC3-41EC-9F8F-F38326A0FFCC}"/>
              </a:ext>
            </a:extLst>
          </p:cNvPr>
          <p:cNvSpPr/>
          <p:nvPr/>
        </p:nvSpPr>
        <p:spPr>
          <a:xfrm>
            <a:off x="1981200" y="9399691"/>
            <a:ext cx="1330960" cy="203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</a:rPr>
              <a:t>仙台港中央営業所</a:t>
            </a: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A32FABA-0422-479E-87E9-AD8AE05C1D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1" y="1269977"/>
            <a:ext cx="4468378" cy="8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9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4524</TotalTime>
  <Words>103</Words>
  <Application>Microsoft Office PowerPoint</Application>
  <PresentationFormat>ワイド画面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FutoGoB101Pro-Bold</vt:lpstr>
      <vt:lpstr>HGP創英角ﾎﾟｯﾌﾟ体</vt:lpstr>
      <vt:lpstr>ＭＳ Ｐゴシック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>白石市役所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（株）TBMのストーンペーパー 製品名　LIMEX（ライメックス）</dc:title>
  <dc:creator>三上  健一郎</dc:creator>
  <cp:lastModifiedBy>太宰 榮一</cp:lastModifiedBy>
  <cp:revision>86</cp:revision>
  <dcterms:created xsi:type="dcterms:W3CDTF">2015-05-14T08:24:08Z</dcterms:created>
  <dcterms:modified xsi:type="dcterms:W3CDTF">2020-07-06T11:11:19Z</dcterms:modified>
</cp:coreProperties>
</file>